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8A6"/>
    <a:srgbClr val="052A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830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4A979-9B5F-485C-9A8E-E77C2BF4C69C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7245F-5E94-42E3-A9C3-319C4E92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1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0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9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7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8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6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4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9027E-550B-4CD0-B7C8-591DAF4919D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3C495-835B-4C16-8430-B8C754C2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3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s://www.nationaldairycouncil.org/~/media/ndc/mdpi/ndc-logo-2015-drop-white.png?h=68&amp;la=en&amp;w=160&amp;hash=F8F0FC6289078C611366CA779304F75D36CF60EC">
            <a:extLst>
              <a:ext uri="{FF2B5EF4-FFF2-40B4-BE49-F238E27FC236}">
                <a16:creationId xmlns:a16="http://schemas.microsoft.com/office/drawing/2014/main" id="{5A21E140-E372-47C5-866F-C4971E643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91" y="234265"/>
            <a:ext cx="640278" cy="27211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32E8CD36-0BC4-4F3B-846B-34D128418BE0}"/>
              </a:ext>
            </a:extLst>
          </p:cNvPr>
          <p:cNvSpPr txBox="1">
            <a:spLocks/>
          </p:cNvSpPr>
          <p:nvPr/>
        </p:nvSpPr>
        <p:spPr>
          <a:xfrm>
            <a:off x="73083" y="285487"/>
            <a:ext cx="6030675" cy="342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/>
              <a:t>Consumer Perceptions: </a:t>
            </a:r>
            <a:r>
              <a:rPr lang="en-US" sz="1600" dirty="0"/>
              <a:t>Dairy Milk and Plant-based Milk Alternatives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A6432-01FD-4BFF-BC28-2A084ED119BF}"/>
              </a:ext>
            </a:extLst>
          </p:cNvPr>
          <p:cNvSpPr/>
          <p:nvPr/>
        </p:nvSpPr>
        <p:spPr>
          <a:xfrm>
            <a:off x="139099" y="778386"/>
            <a:ext cx="6599934" cy="17688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>Background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DMI and The National Dairy Council wanted to better understand consumer perceptions toward Dairy Milk and Plant-Based Milk Alternatives, particularly regarding nutritional content.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IPSOS, a global market research and consulting firm, was commissioned to explore consumer perceptions of dairy milk and plant-based milk alternatives, particularly regarding nutrition.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The learnings from this study will be used to inform DMI across departments as well as </a:t>
            </a:r>
            <a:r>
              <a:rPr lang="en-US" sz="900">
                <a:solidFill>
                  <a:schemeClr val="tx1"/>
                </a:solidFill>
              </a:rPr>
              <a:t>dairy industry partners</a:t>
            </a:r>
            <a:r>
              <a:rPr lang="en-US" sz="900" dirty="0">
                <a:solidFill>
                  <a:schemeClr val="tx1"/>
                </a:solidFill>
              </a:rPr>
              <a:t>.  </a:t>
            </a:r>
          </a:p>
          <a:p>
            <a:pPr lvl="0"/>
            <a:r>
              <a:rPr lang="en-US" sz="900" b="1" dirty="0">
                <a:solidFill>
                  <a:schemeClr val="tx1"/>
                </a:solidFill>
              </a:rPr>
              <a:t>Methodology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 nationally representative survey of 2,010 adults age 18+ (general population) was fielded online August 10-14, 2018.  The survey lasted 12-minutes and included both closed-end and open-end questions.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Data is reported for the total general population as well as exclusive dairy milk buyers (purchase dairy milk once a year or more often and do not purchase plant-based milks, n=914), dual buyers (purchase both dairy milk and plant-based milks once a year or more often, n=789) and exclusive plant-based milk buyers (purchase plant-based milk once a year or more often and do not purchase dairy milk, n=110).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32B9F4-0AC4-4172-B53E-A02DAC124AF8}"/>
              </a:ext>
            </a:extLst>
          </p:cNvPr>
          <p:cNvSpPr/>
          <p:nvPr/>
        </p:nvSpPr>
        <p:spPr>
          <a:xfrm>
            <a:off x="149284" y="627697"/>
            <a:ext cx="6599934" cy="833427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AB668590-ECE4-4A70-B77B-78983B7D1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80" y="563255"/>
            <a:ext cx="6599934" cy="181001"/>
          </a:xfrm>
          <a:prstGeom prst="rect">
            <a:avLst/>
          </a:prstGeom>
          <a:solidFill>
            <a:srgbClr val="0A58A6"/>
          </a:solidFill>
          <a:ln>
            <a:noFill/>
          </a:ln>
          <a:effectLst/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FFFFFF"/>
                </a:solidFill>
              </a:rPr>
              <a:t> 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</a:rPr>
              <a:t>October 29, 2018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204510-D8D2-4AD6-8E4F-13DD55DE265C}"/>
              </a:ext>
            </a:extLst>
          </p:cNvPr>
          <p:cNvGrpSpPr/>
          <p:nvPr/>
        </p:nvGrpSpPr>
        <p:grpSpPr>
          <a:xfrm>
            <a:off x="139099" y="2574877"/>
            <a:ext cx="2012890" cy="3072975"/>
            <a:chOff x="149283" y="3105939"/>
            <a:chExt cx="2090559" cy="307297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CFF73C6-25BD-47D0-8CE7-D3ABA6957B22}"/>
                </a:ext>
              </a:extLst>
            </p:cNvPr>
            <p:cNvSpPr/>
            <p:nvPr/>
          </p:nvSpPr>
          <p:spPr>
            <a:xfrm>
              <a:off x="149283" y="3105939"/>
              <a:ext cx="2090559" cy="182880"/>
            </a:xfrm>
            <a:prstGeom prst="rect">
              <a:avLst/>
            </a:prstGeom>
            <a:solidFill>
              <a:srgbClr val="0A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Purchase Behavior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0C4CE8C-1A92-498B-B001-232B332D7A44}"/>
                </a:ext>
              </a:extLst>
            </p:cNvPr>
            <p:cNvSpPr/>
            <p:nvPr/>
          </p:nvSpPr>
          <p:spPr>
            <a:xfrm>
              <a:off x="149283" y="3285346"/>
              <a:ext cx="2090559" cy="28935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Dairy milk has high penetration(90% purchased in past year) relative to plant-based milks (46% purchased in past year).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Dairy milk and plant-based milks share nutrition as a key purchase driver.</a:t>
              </a:r>
            </a:p>
            <a:p>
              <a:pPr marL="320040" lvl="1" indent="-171450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53% exclusive dairy milk buyers cite nutrition as important to their purchase decision; 62% exclusive plant-based milk buyers cite as important.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Other purchase drivers vary in importance.  </a:t>
              </a:r>
            </a:p>
            <a:p>
              <a:pPr marL="320040" lvl="1" indent="-171450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Taste and price are more important to dairy milk while health, digestive benefits and longer shelf life are more important factors to plant-based milk purchasing.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7645CE-E501-4F10-9EF7-F45CDE1588C9}"/>
              </a:ext>
            </a:extLst>
          </p:cNvPr>
          <p:cNvGrpSpPr/>
          <p:nvPr/>
        </p:nvGrpSpPr>
        <p:grpSpPr>
          <a:xfrm>
            <a:off x="2195496" y="2574877"/>
            <a:ext cx="4553712" cy="3089731"/>
            <a:chOff x="2559523" y="3105939"/>
            <a:chExt cx="2098205" cy="437898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C9ACE1C-A85F-44DA-9F5B-D4D4027B7B6E}"/>
                </a:ext>
              </a:extLst>
            </p:cNvPr>
            <p:cNvSpPr/>
            <p:nvPr/>
          </p:nvSpPr>
          <p:spPr>
            <a:xfrm>
              <a:off x="2559523" y="3105939"/>
              <a:ext cx="2098205" cy="256527"/>
            </a:xfrm>
            <a:prstGeom prst="rect">
              <a:avLst/>
            </a:prstGeom>
            <a:solidFill>
              <a:srgbClr val="0A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Top of Mind Perceptions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8208-A494-4F31-AED3-B0E62AC33DDE}"/>
                </a:ext>
              </a:extLst>
            </p:cNvPr>
            <p:cNvSpPr/>
            <p:nvPr/>
          </p:nvSpPr>
          <p:spPr>
            <a:xfrm>
              <a:off x="2559523" y="3383955"/>
              <a:ext cx="2098205" cy="410096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3736" indent="-173736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The word “milk” prompts neutral to positive thoughts with dairy milk buyers mentioning more positives and exclusive plant buyers leaning more negatively.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Forty-seven percent of exclusive dairy milk buyers mention positives e.g., good health) when prompted with the word “milk” compared to 22% for exclusive plant-based milk buyers.  In contrast, 43% exclusive plant-based milk buyers mention negatives (e.g., unhealthy) when prompted with “milk” compared to 9% exclusive dairy milk buyers.</a:t>
              </a:r>
            </a:p>
            <a:p>
              <a:pPr marL="173736" indent="-173736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Milk associations that come to mind on an unaided basis relate largely to food/dairy products. Exclusive plant-based milk buyers are more likely to mention plant milks and nutrients, vitamins and ingredients.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Cheese is the top food product that comes to mind for both exclusive dairy milk buyers (40%) as well as exclusive plant-based milk buyers.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Twenty-five percent of exclusive dairy milk buyers mention dairy milk types, similar to exclusive plant-based milk buyers at 23%.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Exclusive plant-based milk buyers however, are more likely to mention plant-based milk varieties (25%mention) compared to dairy milk buyers mentions of plant-based milk varieties (2%).</a:t>
              </a:r>
            </a:p>
            <a:p>
              <a:pPr marL="173736" indent="-173736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Health is interconnected with nutrition in consumers’ eyes and both dairy milk and plant-based milks are purchased with nutrition in mind. 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Nutrition means “health” to 72% exclusive dairy milk buyers and 65% to exclusive plant-based milk buyers. 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095D0A0-0AAE-4DD6-B55C-286CC09A5164}"/>
              </a:ext>
            </a:extLst>
          </p:cNvPr>
          <p:cNvGrpSpPr/>
          <p:nvPr/>
        </p:nvGrpSpPr>
        <p:grpSpPr>
          <a:xfrm>
            <a:off x="149280" y="5703761"/>
            <a:ext cx="6620297" cy="2454985"/>
            <a:chOff x="109969" y="3106105"/>
            <a:chExt cx="2308442" cy="263690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B0F09D-3429-47EE-8D49-38E4590E02AE}"/>
                </a:ext>
              </a:extLst>
            </p:cNvPr>
            <p:cNvSpPr/>
            <p:nvPr/>
          </p:nvSpPr>
          <p:spPr>
            <a:xfrm>
              <a:off x="109969" y="3106105"/>
              <a:ext cx="2301342" cy="196432"/>
            </a:xfrm>
            <a:prstGeom prst="rect">
              <a:avLst/>
            </a:prstGeom>
            <a:solidFill>
              <a:srgbClr val="0A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Product &amp; Nutrition Associations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2371E41-7D1B-4D16-8DA4-CAFDCF46AAF6}"/>
                </a:ext>
              </a:extLst>
            </p:cNvPr>
            <p:cNvSpPr/>
            <p:nvPr/>
          </p:nvSpPr>
          <p:spPr>
            <a:xfrm>
              <a:off x="113518" y="3316804"/>
              <a:ext cx="2304893" cy="24262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Dairy milk products are highly associated with “dairy milk”, yet a significant minority of consumers do associate some plant-based milks with dairy milk. 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The association of plant-based milks with dairy milk is strongest when the term “milk” is more prominent on the package.</a:t>
              </a:r>
            </a:p>
            <a:p>
              <a:pPr marL="320040" lvl="1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Consumers who purchase both dairy milk and plant-based milks are most likely to associate plant-based milks with dairy milk.</a:t>
              </a:r>
            </a:p>
            <a:p>
              <a:pPr marL="173736" indent="-173736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Exclusive dairy milk buyers associate nutrition and health overwhelmingly with dairy milk.  In contrast, exclusive plant-based milk buyers perceive plant-based milks as much more strongly linked to nutrition, health, vitamins &amp; minerals and protein.  Dual buyers of dairy and plant-based milks however, do not see a difference between the products on overall nutrition or protein but do perceive dairy milk as more strongly linked to vitamins &amp; minerals.  </a:t>
              </a:r>
            </a:p>
            <a:p>
              <a:pPr marL="173736" indent="-173736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The majority of consumers perceive almond, soy and coconut milks as having the same/more protein and key nutrients as dairy milk.</a:t>
              </a:r>
            </a:p>
            <a:p>
              <a:pPr marL="320040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78% adults view almond milk as having the same or more vitamins as dairy milk; 77% believe almond milk has the same or more protein and 68% believe it has the same or more key nutrients (e.g., calcium, potassium).</a:t>
              </a:r>
            </a:p>
            <a:p>
              <a:pPr marL="320040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73% adults view soy milk as having the same or more vitamins as dairy milk; 75% believe soy milk has the same or more protein and 66% believe it has the same or more key nutrients (e.g., calcium, potassium). </a:t>
              </a:r>
            </a:p>
            <a:p>
              <a:pPr marL="320040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71% adults view coconut milk as having the same or more vitamins as dairy milk; 62% believe almond milk has the same or more protein and 66% believe it has the same or more key nutrients (e.g., calcium, potassium).</a:t>
              </a:r>
            </a:p>
            <a:p>
              <a:pPr marL="320040" indent="-173736">
                <a:buFont typeface="Courier New" panose="02070309020205020404" pitchFamily="49" charset="0"/>
                <a:buChar char="o"/>
              </a:pPr>
              <a:r>
                <a:rPr lang="en-US" sz="900" dirty="0">
                  <a:solidFill>
                    <a:schemeClr val="tx1"/>
                  </a:solidFill>
                </a:rPr>
                <a:t>Plant-based milk buyers express stronger views.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8FA2917-B625-4924-9768-BE7A1D3E8C33}"/>
              </a:ext>
            </a:extLst>
          </p:cNvPr>
          <p:cNvGrpSpPr/>
          <p:nvPr/>
        </p:nvGrpSpPr>
        <p:grpSpPr>
          <a:xfrm>
            <a:off x="149280" y="8201372"/>
            <a:ext cx="6610119" cy="757144"/>
            <a:chOff x="115256" y="3105939"/>
            <a:chExt cx="2304893" cy="934647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859F9A9-5B8A-4D7B-B480-64E9F82FB696}"/>
                </a:ext>
              </a:extLst>
            </p:cNvPr>
            <p:cNvSpPr/>
            <p:nvPr/>
          </p:nvSpPr>
          <p:spPr>
            <a:xfrm>
              <a:off x="118805" y="3105939"/>
              <a:ext cx="2301341" cy="225754"/>
            </a:xfrm>
            <a:prstGeom prst="rect">
              <a:avLst/>
            </a:prstGeom>
            <a:solidFill>
              <a:srgbClr val="0A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Labeling Perceptions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8F13299-AAD8-44E0-A9EF-F256F642661F}"/>
                </a:ext>
              </a:extLst>
            </p:cNvPr>
            <p:cNvSpPr/>
            <p:nvPr/>
          </p:nvSpPr>
          <p:spPr>
            <a:xfrm>
              <a:off x="115256" y="3348090"/>
              <a:ext cx="2304893" cy="6924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The top reason consumers believe plant-based milks are labeled as “milk” is because the products are comparable on a nutrition front with more than half citing this as a reason.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If plant-based “milks” were to be labeled as “drinks” or “beverages”, the majority of current plant-based milk buyers say they would be at least /more likely to purchase them.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784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</TotalTime>
  <Words>960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Perceptions: Dairy Milk and Plant-based Milks</dc:title>
  <dc:creator>Daley, Madlyn</dc:creator>
  <cp:lastModifiedBy>Daley, Madlyn</cp:lastModifiedBy>
  <cp:revision>21</cp:revision>
  <dcterms:created xsi:type="dcterms:W3CDTF">2018-10-28T16:40:55Z</dcterms:created>
  <dcterms:modified xsi:type="dcterms:W3CDTF">2018-11-14T03:35:51Z</dcterms:modified>
</cp:coreProperties>
</file>